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ice" panose="020B0604020202020204" charset="0"/>
      <p:regular r:id="rId13"/>
    </p:embeddedFont>
    <p:embeddedFont>
      <p:font typeface="Lora"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52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730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70077"/>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233E32"/>
                </a:solidFill>
                <a:latin typeface="Alice" pitchFamily="34" charset="0"/>
                <a:ea typeface="Alice" pitchFamily="34" charset="-122"/>
                <a:cs typeface="Alice" pitchFamily="34" charset="-120"/>
              </a:rPr>
              <a:t>Minimum Cost to Connect Two Groups of Points</a:t>
            </a:r>
            <a:endParaRPr lang="en-US" sz="6150" dirty="0"/>
          </a:p>
        </p:txBody>
      </p:sp>
      <p:sp>
        <p:nvSpPr>
          <p:cNvPr id="4" name="Text 1"/>
          <p:cNvSpPr/>
          <p:nvPr/>
        </p:nvSpPr>
        <p:spPr>
          <a:xfrm>
            <a:off x="793790" y="4844891"/>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This presentation explores a classic problem in computer science - finding the minimum cost to connect two groups of points. We'll discuss the problem, explore various solution approaches, and analyze the time and space complexity of these approaches. We'll then consider future scope and conclude with a summary of key takeaways.</a:t>
            </a:r>
            <a:endParaRPr lang="en-US" sz="1750" dirty="0"/>
          </a:p>
        </p:txBody>
      </p:sp>
      <p:sp>
        <p:nvSpPr>
          <p:cNvPr id="5" name="TextBox 4">
            <a:extLst>
              <a:ext uri="{FF2B5EF4-FFF2-40B4-BE49-F238E27FC236}">
                <a16:creationId xmlns:a16="http://schemas.microsoft.com/office/drawing/2014/main" id="{CF72E423-B5F2-4BED-0F16-5C8D9EF922F4}"/>
              </a:ext>
            </a:extLst>
          </p:cNvPr>
          <p:cNvSpPr txBox="1"/>
          <p:nvPr/>
        </p:nvSpPr>
        <p:spPr>
          <a:xfrm>
            <a:off x="669073" y="6999565"/>
            <a:ext cx="4505093" cy="830997"/>
          </a:xfrm>
          <a:prstGeom prst="rect">
            <a:avLst/>
          </a:prstGeom>
          <a:noFill/>
        </p:spPr>
        <p:txBody>
          <a:bodyPr wrap="square" rtlCol="0">
            <a:spAutoFit/>
          </a:bodyPr>
          <a:lstStyle/>
          <a:p>
            <a:r>
              <a:rPr lang="en-IN" sz="2400" dirty="0">
                <a:latin typeface="Lora" pitchFamily="2" charset="0"/>
              </a:rPr>
              <a:t>DONE BY</a:t>
            </a:r>
          </a:p>
          <a:p>
            <a:r>
              <a:rPr lang="en-IN" sz="2400" dirty="0">
                <a:latin typeface="Lora" pitchFamily="2" charset="0"/>
              </a:rPr>
              <a:t>ROSHAN JEYA PRAKASH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4597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Thank You</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Thank you for your time and interest. We hope this presentation provided a comprehensive overview of the minimum cost connection problem and its various aspects.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9823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Introduction</a:t>
            </a:r>
            <a:endParaRPr lang="en-US" sz="4450" dirty="0"/>
          </a:p>
        </p:txBody>
      </p:sp>
      <p:sp>
        <p:nvSpPr>
          <p:cNvPr id="4" name="Shape 1"/>
          <p:cNvSpPr/>
          <p:nvPr/>
        </p:nvSpPr>
        <p:spPr>
          <a:xfrm>
            <a:off x="6280190" y="2402324"/>
            <a:ext cx="510302" cy="510302"/>
          </a:xfrm>
          <a:prstGeom prst="roundRect">
            <a:avLst>
              <a:gd name="adj" fmla="val 6667"/>
            </a:avLst>
          </a:prstGeom>
          <a:solidFill>
            <a:srgbClr val="F0EDE6"/>
          </a:solidFill>
          <a:ln/>
        </p:spPr>
      </p:sp>
      <p:sp>
        <p:nvSpPr>
          <p:cNvPr id="5" name="Text 2"/>
          <p:cNvSpPr/>
          <p:nvPr/>
        </p:nvSpPr>
        <p:spPr>
          <a:xfrm>
            <a:off x="6462474" y="2487335"/>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6" name="Text 3"/>
          <p:cNvSpPr/>
          <p:nvPr/>
        </p:nvSpPr>
        <p:spPr>
          <a:xfrm>
            <a:off x="7017306" y="24023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Problem Statement</a:t>
            </a:r>
            <a:endParaRPr lang="en-US" sz="2200" dirty="0"/>
          </a:p>
        </p:txBody>
      </p:sp>
      <p:sp>
        <p:nvSpPr>
          <p:cNvPr id="7" name="Text 4"/>
          <p:cNvSpPr/>
          <p:nvPr/>
        </p:nvSpPr>
        <p:spPr>
          <a:xfrm>
            <a:off x="7017306" y="2892743"/>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Given two sets of points, find the minimum cost to connect all points in one set to all points in the other set.</a:t>
            </a:r>
            <a:endParaRPr lang="en-US" sz="1750" dirty="0"/>
          </a:p>
        </p:txBody>
      </p:sp>
      <p:sp>
        <p:nvSpPr>
          <p:cNvPr id="8" name="Shape 5"/>
          <p:cNvSpPr/>
          <p:nvPr/>
        </p:nvSpPr>
        <p:spPr>
          <a:xfrm>
            <a:off x="10171867" y="2402324"/>
            <a:ext cx="510302" cy="510302"/>
          </a:xfrm>
          <a:prstGeom prst="roundRect">
            <a:avLst>
              <a:gd name="adj" fmla="val 6667"/>
            </a:avLst>
          </a:prstGeom>
          <a:solidFill>
            <a:srgbClr val="F0EDE6"/>
          </a:solidFill>
          <a:ln/>
        </p:spPr>
      </p:sp>
      <p:sp>
        <p:nvSpPr>
          <p:cNvPr id="9" name="Text 6"/>
          <p:cNvSpPr/>
          <p:nvPr/>
        </p:nvSpPr>
        <p:spPr>
          <a:xfrm>
            <a:off x="10343436" y="2487335"/>
            <a:ext cx="167045"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0" name="Text 7"/>
          <p:cNvSpPr/>
          <p:nvPr/>
        </p:nvSpPr>
        <p:spPr>
          <a:xfrm>
            <a:off x="10908983" y="24023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Applications</a:t>
            </a:r>
            <a:endParaRPr lang="en-US" sz="2200" dirty="0"/>
          </a:p>
        </p:txBody>
      </p:sp>
      <p:sp>
        <p:nvSpPr>
          <p:cNvPr id="11" name="Text 8"/>
          <p:cNvSpPr/>
          <p:nvPr/>
        </p:nvSpPr>
        <p:spPr>
          <a:xfrm>
            <a:off x="10908983" y="2892743"/>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This problem has numerous applications in fields like network routing, facility location, and resource allocation.</a:t>
            </a:r>
            <a:endParaRPr lang="en-US" sz="1750" dirty="0"/>
          </a:p>
        </p:txBody>
      </p:sp>
      <p:sp>
        <p:nvSpPr>
          <p:cNvPr id="12" name="Shape 9"/>
          <p:cNvSpPr/>
          <p:nvPr/>
        </p:nvSpPr>
        <p:spPr>
          <a:xfrm>
            <a:off x="6280190" y="5189220"/>
            <a:ext cx="510302" cy="510302"/>
          </a:xfrm>
          <a:prstGeom prst="roundRect">
            <a:avLst>
              <a:gd name="adj" fmla="val 6667"/>
            </a:avLst>
          </a:prstGeom>
          <a:solidFill>
            <a:srgbClr val="F0EDE6"/>
          </a:solidFill>
          <a:ln/>
        </p:spPr>
      </p:sp>
      <p:sp>
        <p:nvSpPr>
          <p:cNvPr id="13" name="Text 10"/>
          <p:cNvSpPr/>
          <p:nvPr/>
        </p:nvSpPr>
        <p:spPr>
          <a:xfrm>
            <a:off x="6452473" y="5274231"/>
            <a:ext cx="165735"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4" name="Text 11"/>
          <p:cNvSpPr/>
          <p:nvPr/>
        </p:nvSpPr>
        <p:spPr>
          <a:xfrm>
            <a:off x="7017306" y="51892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Constraints</a:t>
            </a:r>
            <a:endParaRPr lang="en-US" sz="2200" dirty="0"/>
          </a:p>
        </p:txBody>
      </p:sp>
      <p:sp>
        <p:nvSpPr>
          <p:cNvPr id="15" name="Text 12"/>
          <p:cNvSpPr/>
          <p:nvPr/>
        </p:nvSpPr>
        <p:spPr>
          <a:xfrm>
            <a:off x="7017306" y="5679638"/>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We must consider constraints such as distance, cost, and the number of connections.</a:t>
            </a:r>
            <a:endParaRPr lang="en-US" sz="1750" dirty="0"/>
          </a:p>
        </p:txBody>
      </p:sp>
      <p:sp>
        <p:nvSpPr>
          <p:cNvPr id="16" name="Shape 13"/>
          <p:cNvSpPr/>
          <p:nvPr/>
        </p:nvSpPr>
        <p:spPr>
          <a:xfrm>
            <a:off x="10171867" y="5189220"/>
            <a:ext cx="510302" cy="510302"/>
          </a:xfrm>
          <a:prstGeom prst="roundRect">
            <a:avLst>
              <a:gd name="adj" fmla="val 6667"/>
            </a:avLst>
          </a:prstGeom>
          <a:solidFill>
            <a:srgbClr val="F0EDE6"/>
          </a:solidFill>
          <a:ln/>
        </p:spPr>
      </p:sp>
      <p:sp>
        <p:nvSpPr>
          <p:cNvPr id="17" name="Text 14"/>
          <p:cNvSpPr/>
          <p:nvPr/>
        </p:nvSpPr>
        <p:spPr>
          <a:xfrm>
            <a:off x="10342602" y="5274231"/>
            <a:ext cx="168831"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4</a:t>
            </a:r>
            <a:endParaRPr lang="en-US" sz="2650" dirty="0"/>
          </a:p>
        </p:txBody>
      </p:sp>
      <p:sp>
        <p:nvSpPr>
          <p:cNvPr id="18" name="Text 15"/>
          <p:cNvSpPr/>
          <p:nvPr/>
        </p:nvSpPr>
        <p:spPr>
          <a:xfrm>
            <a:off x="10908983" y="51892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Goal</a:t>
            </a:r>
            <a:endParaRPr lang="en-US" sz="2200" dirty="0"/>
          </a:p>
        </p:txBody>
      </p:sp>
      <p:sp>
        <p:nvSpPr>
          <p:cNvPr id="19" name="Text 16"/>
          <p:cNvSpPr/>
          <p:nvPr/>
        </p:nvSpPr>
        <p:spPr>
          <a:xfrm>
            <a:off x="10908983" y="5679638"/>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Our goal is to find the most efficient and cost-effective way to connect these two sets of points.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404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Abstract</a:t>
            </a:r>
            <a:endParaRPr lang="en-US" sz="4450" dirty="0"/>
          </a:p>
        </p:txBody>
      </p:sp>
      <p:sp>
        <p:nvSpPr>
          <p:cNvPr id="4" name="Shape 1"/>
          <p:cNvSpPr/>
          <p:nvPr/>
        </p:nvSpPr>
        <p:spPr>
          <a:xfrm>
            <a:off x="6280190" y="1952982"/>
            <a:ext cx="3664863" cy="3475792"/>
          </a:xfrm>
          <a:prstGeom prst="roundRect">
            <a:avLst>
              <a:gd name="adj" fmla="val 979"/>
            </a:avLst>
          </a:prstGeom>
          <a:solidFill>
            <a:srgbClr val="F0EDE6"/>
          </a:solidFill>
          <a:ln/>
        </p:spPr>
      </p:sp>
      <p:sp>
        <p:nvSpPr>
          <p:cNvPr id="5" name="Text 2"/>
          <p:cNvSpPr/>
          <p:nvPr/>
        </p:nvSpPr>
        <p:spPr>
          <a:xfrm>
            <a:off x="6507004" y="2179796"/>
            <a:ext cx="3211235" cy="708660"/>
          </a:xfrm>
          <a:prstGeom prst="rect">
            <a:avLst/>
          </a:prstGeom>
          <a:noFill/>
          <a:ln/>
        </p:spPr>
        <p:txBody>
          <a:bodyPr wrap="squar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Minimum Spanning Tree (MST)</a:t>
            </a:r>
            <a:endParaRPr lang="en-US" sz="2200" dirty="0"/>
          </a:p>
        </p:txBody>
      </p:sp>
      <p:sp>
        <p:nvSpPr>
          <p:cNvPr id="6" name="Text 3"/>
          <p:cNvSpPr/>
          <p:nvPr/>
        </p:nvSpPr>
        <p:spPr>
          <a:xfrm>
            <a:off x="6507004" y="3024545"/>
            <a:ext cx="3211235" cy="217741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problem can be solved using the concept of Minimum Spanning Tree, which finds the least cost way to connect all vertices in a graph.</a:t>
            </a:r>
            <a:endParaRPr lang="en-US" sz="1750" dirty="0"/>
          </a:p>
        </p:txBody>
      </p:sp>
      <p:sp>
        <p:nvSpPr>
          <p:cNvPr id="7" name="Shape 4"/>
          <p:cNvSpPr/>
          <p:nvPr/>
        </p:nvSpPr>
        <p:spPr>
          <a:xfrm>
            <a:off x="10171867" y="1952982"/>
            <a:ext cx="3664863" cy="3475792"/>
          </a:xfrm>
          <a:prstGeom prst="roundRect">
            <a:avLst>
              <a:gd name="adj" fmla="val 979"/>
            </a:avLst>
          </a:prstGeom>
          <a:solidFill>
            <a:srgbClr val="F0EDE6"/>
          </a:solidFill>
          <a:ln/>
        </p:spPr>
      </p:sp>
      <p:sp>
        <p:nvSpPr>
          <p:cNvPr id="8" name="Text 5"/>
          <p:cNvSpPr/>
          <p:nvPr/>
        </p:nvSpPr>
        <p:spPr>
          <a:xfrm>
            <a:off x="10398681" y="21797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Graph Representation</a:t>
            </a:r>
            <a:endParaRPr lang="en-US" sz="2200" dirty="0"/>
          </a:p>
        </p:txBody>
      </p:sp>
      <p:sp>
        <p:nvSpPr>
          <p:cNvPr id="9" name="Text 6"/>
          <p:cNvSpPr/>
          <p:nvPr/>
        </p:nvSpPr>
        <p:spPr>
          <a:xfrm>
            <a:off x="10398681" y="267021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We represent the points as nodes in a graph, with edges connecting them, with edge weights representing the cost of connecting two points.</a:t>
            </a:r>
            <a:endParaRPr lang="en-US" sz="1750" dirty="0"/>
          </a:p>
        </p:txBody>
      </p:sp>
      <p:sp>
        <p:nvSpPr>
          <p:cNvPr id="10" name="Shape 7"/>
          <p:cNvSpPr/>
          <p:nvPr/>
        </p:nvSpPr>
        <p:spPr>
          <a:xfrm>
            <a:off x="6280190" y="5655588"/>
            <a:ext cx="7556421" cy="1669852"/>
          </a:xfrm>
          <a:prstGeom prst="roundRect">
            <a:avLst>
              <a:gd name="adj" fmla="val 2038"/>
            </a:avLst>
          </a:prstGeom>
          <a:solidFill>
            <a:srgbClr val="F0EDE6"/>
          </a:solidFill>
          <a:ln/>
        </p:spPr>
      </p:sp>
      <p:sp>
        <p:nvSpPr>
          <p:cNvPr id="11" name="Text 8"/>
          <p:cNvSpPr/>
          <p:nvPr/>
        </p:nvSpPr>
        <p:spPr>
          <a:xfrm>
            <a:off x="6507004" y="588240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Algorithms</a:t>
            </a:r>
            <a:endParaRPr lang="en-US" sz="2200" dirty="0"/>
          </a:p>
        </p:txBody>
      </p:sp>
      <p:sp>
        <p:nvSpPr>
          <p:cNvPr id="12" name="Text 9"/>
          <p:cNvSpPr/>
          <p:nvPr/>
        </p:nvSpPr>
        <p:spPr>
          <a:xfrm>
            <a:off x="6507004" y="6372820"/>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Algorithms like Kruskal's algorithm and Prim's algorithm can be used to efficiently find the minimum spanning tree.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722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Solution Approach</a:t>
            </a:r>
            <a:endParaRPr lang="en-US" sz="4450" dirty="0"/>
          </a:p>
        </p:txBody>
      </p:sp>
      <p:sp>
        <p:nvSpPr>
          <p:cNvPr id="4" name="Shape 1"/>
          <p:cNvSpPr/>
          <p:nvPr/>
        </p:nvSpPr>
        <p:spPr>
          <a:xfrm>
            <a:off x="6605111" y="1726168"/>
            <a:ext cx="30480" cy="5826085"/>
          </a:xfrm>
          <a:prstGeom prst="roundRect">
            <a:avLst>
              <a:gd name="adj" fmla="val 111628"/>
            </a:avLst>
          </a:prstGeom>
          <a:solidFill>
            <a:srgbClr val="D6D3CC"/>
          </a:solidFill>
          <a:ln/>
        </p:spPr>
      </p:sp>
      <p:sp>
        <p:nvSpPr>
          <p:cNvPr id="5" name="Shape 2"/>
          <p:cNvSpPr/>
          <p:nvPr/>
        </p:nvSpPr>
        <p:spPr>
          <a:xfrm>
            <a:off x="6845022" y="2221230"/>
            <a:ext cx="793790" cy="30480"/>
          </a:xfrm>
          <a:prstGeom prst="roundRect">
            <a:avLst>
              <a:gd name="adj" fmla="val 111628"/>
            </a:avLst>
          </a:prstGeom>
          <a:solidFill>
            <a:srgbClr val="D6D3CC"/>
          </a:solidFill>
          <a:ln/>
        </p:spPr>
      </p:sp>
      <p:sp>
        <p:nvSpPr>
          <p:cNvPr id="6" name="Shape 3"/>
          <p:cNvSpPr/>
          <p:nvPr/>
        </p:nvSpPr>
        <p:spPr>
          <a:xfrm>
            <a:off x="6365200" y="1981319"/>
            <a:ext cx="510302" cy="510302"/>
          </a:xfrm>
          <a:prstGeom prst="roundRect">
            <a:avLst>
              <a:gd name="adj" fmla="val 6667"/>
            </a:avLst>
          </a:prstGeom>
          <a:solidFill>
            <a:srgbClr val="F0EDE6"/>
          </a:solidFill>
          <a:ln/>
        </p:spPr>
      </p:sp>
      <p:sp>
        <p:nvSpPr>
          <p:cNvPr id="7" name="Text 4"/>
          <p:cNvSpPr/>
          <p:nvPr/>
        </p:nvSpPr>
        <p:spPr>
          <a:xfrm>
            <a:off x="6547485" y="2066330"/>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8" name="Text 5"/>
          <p:cNvSpPr/>
          <p:nvPr/>
        </p:nvSpPr>
        <p:spPr>
          <a:xfrm>
            <a:off x="7867888" y="1952982"/>
            <a:ext cx="3405307"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Step 1: Graph Construction</a:t>
            </a:r>
            <a:endParaRPr lang="en-US" sz="2200" dirty="0"/>
          </a:p>
        </p:txBody>
      </p:sp>
      <p:sp>
        <p:nvSpPr>
          <p:cNvPr id="9" name="Text 6"/>
          <p:cNvSpPr/>
          <p:nvPr/>
        </p:nvSpPr>
        <p:spPr>
          <a:xfrm>
            <a:off x="7867888" y="2443401"/>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Construct a graph representing the points, where edges represent the cost of connecting points.</a:t>
            </a:r>
            <a:endParaRPr lang="en-US" sz="1750" dirty="0"/>
          </a:p>
        </p:txBody>
      </p:sp>
      <p:sp>
        <p:nvSpPr>
          <p:cNvPr id="10" name="Shape 7"/>
          <p:cNvSpPr/>
          <p:nvPr/>
        </p:nvSpPr>
        <p:spPr>
          <a:xfrm>
            <a:off x="6845022" y="4117896"/>
            <a:ext cx="793790" cy="30480"/>
          </a:xfrm>
          <a:prstGeom prst="roundRect">
            <a:avLst>
              <a:gd name="adj" fmla="val 111628"/>
            </a:avLst>
          </a:prstGeom>
          <a:solidFill>
            <a:srgbClr val="D6D3CC"/>
          </a:solidFill>
          <a:ln/>
        </p:spPr>
      </p:sp>
      <p:sp>
        <p:nvSpPr>
          <p:cNvPr id="11" name="Shape 8"/>
          <p:cNvSpPr/>
          <p:nvPr/>
        </p:nvSpPr>
        <p:spPr>
          <a:xfrm>
            <a:off x="6365200" y="3877985"/>
            <a:ext cx="510302" cy="510302"/>
          </a:xfrm>
          <a:prstGeom prst="roundRect">
            <a:avLst>
              <a:gd name="adj" fmla="val 6667"/>
            </a:avLst>
          </a:prstGeom>
          <a:solidFill>
            <a:srgbClr val="F0EDE6"/>
          </a:solidFill>
          <a:ln/>
        </p:spPr>
      </p:sp>
      <p:sp>
        <p:nvSpPr>
          <p:cNvPr id="12" name="Text 9"/>
          <p:cNvSpPr/>
          <p:nvPr/>
        </p:nvSpPr>
        <p:spPr>
          <a:xfrm>
            <a:off x="6536769" y="3962995"/>
            <a:ext cx="167045"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3" name="Text 10"/>
          <p:cNvSpPr/>
          <p:nvPr/>
        </p:nvSpPr>
        <p:spPr>
          <a:xfrm>
            <a:off x="7867888" y="38496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Step 2: MST Algorithm</a:t>
            </a:r>
            <a:endParaRPr lang="en-US" sz="2200" dirty="0"/>
          </a:p>
        </p:txBody>
      </p:sp>
      <p:sp>
        <p:nvSpPr>
          <p:cNvPr id="14" name="Text 11"/>
          <p:cNvSpPr/>
          <p:nvPr/>
        </p:nvSpPr>
        <p:spPr>
          <a:xfrm>
            <a:off x="7867888" y="4340066"/>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Apply Kruskal's algorithm or Prim's algorithm to find the minimum spanning tree of the graph.</a:t>
            </a:r>
            <a:endParaRPr lang="en-US" sz="1750" dirty="0"/>
          </a:p>
        </p:txBody>
      </p:sp>
      <p:sp>
        <p:nvSpPr>
          <p:cNvPr id="15" name="Shape 12"/>
          <p:cNvSpPr/>
          <p:nvPr/>
        </p:nvSpPr>
        <p:spPr>
          <a:xfrm>
            <a:off x="6845022" y="6014561"/>
            <a:ext cx="793790" cy="30480"/>
          </a:xfrm>
          <a:prstGeom prst="roundRect">
            <a:avLst>
              <a:gd name="adj" fmla="val 111628"/>
            </a:avLst>
          </a:prstGeom>
          <a:solidFill>
            <a:srgbClr val="D6D3CC"/>
          </a:solidFill>
          <a:ln/>
        </p:spPr>
      </p:sp>
      <p:sp>
        <p:nvSpPr>
          <p:cNvPr id="16" name="Shape 13"/>
          <p:cNvSpPr/>
          <p:nvPr/>
        </p:nvSpPr>
        <p:spPr>
          <a:xfrm>
            <a:off x="6365200" y="5774650"/>
            <a:ext cx="510302" cy="510302"/>
          </a:xfrm>
          <a:prstGeom prst="roundRect">
            <a:avLst>
              <a:gd name="adj" fmla="val 6667"/>
            </a:avLst>
          </a:prstGeom>
          <a:solidFill>
            <a:srgbClr val="F0EDE6"/>
          </a:solidFill>
          <a:ln/>
        </p:spPr>
      </p:sp>
      <p:sp>
        <p:nvSpPr>
          <p:cNvPr id="17" name="Text 14"/>
          <p:cNvSpPr/>
          <p:nvPr/>
        </p:nvSpPr>
        <p:spPr>
          <a:xfrm>
            <a:off x="6537484" y="5859661"/>
            <a:ext cx="165735"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8" name="Text 15"/>
          <p:cNvSpPr/>
          <p:nvPr/>
        </p:nvSpPr>
        <p:spPr>
          <a:xfrm>
            <a:off x="7867888" y="5746313"/>
            <a:ext cx="2970847"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Step 3: Cost Calculation</a:t>
            </a:r>
            <a:endParaRPr lang="en-US" sz="2200" dirty="0"/>
          </a:p>
        </p:txBody>
      </p:sp>
      <p:sp>
        <p:nvSpPr>
          <p:cNvPr id="19" name="Text 16"/>
          <p:cNvSpPr/>
          <p:nvPr/>
        </p:nvSpPr>
        <p:spPr>
          <a:xfrm>
            <a:off x="7867888" y="6236732"/>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Calculate the total cost of the edges in the minimum spanning tree, which represents the minimum cost to connect the points.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Coding</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Python</a:t>
            </a:r>
            <a:endParaRPr lang="en-US" sz="2200" dirty="0"/>
          </a:p>
        </p:txBody>
      </p:sp>
      <p:sp>
        <p:nvSpPr>
          <p:cNvPr id="4" name="Text 2"/>
          <p:cNvSpPr/>
          <p:nvPr/>
        </p:nvSpPr>
        <p:spPr>
          <a:xfrm>
            <a:off x="793790" y="4033957"/>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```python def minimum_cost(points1, points2): # Construct graph graph = ... # Apply Kruskal's algorithm mst = kruskal(graph) # Calculate total cost total_cost = sum(edge[2] for edge in mst) return total_cost ```</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Java</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```java public static int minimumCost(Point[] points1, Point[] points2) { // Construct graph Graph graph = ... // Apply Kruskal's algorithm List mst = kruskal(graph); // Calculate total cost int totalCost = 0; for (Edge edge : mst) { totalCost += edge.weight; } return totalCost; } ```</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577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Complexity Analysis</a:t>
            </a:r>
            <a:endParaRPr lang="en-US" sz="4450" dirty="0"/>
          </a:p>
        </p:txBody>
      </p:sp>
      <p:sp>
        <p:nvSpPr>
          <p:cNvPr id="4" name="Shape 1"/>
          <p:cNvSpPr/>
          <p:nvPr/>
        </p:nvSpPr>
        <p:spPr>
          <a:xfrm>
            <a:off x="6280190" y="3474720"/>
            <a:ext cx="7556421" cy="2329101"/>
          </a:xfrm>
          <a:prstGeom prst="roundRect">
            <a:avLst>
              <a:gd name="adj" fmla="val 1461"/>
            </a:avLst>
          </a:prstGeom>
          <a:noFill/>
          <a:ln w="7620">
            <a:solidFill>
              <a:srgbClr val="000000">
                <a:alpha val="8000"/>
              </a:srgbClr>
            </a:solidFill>
            <a:prstDash val="solid"/>
          </a:ln>
        </p:spPr>
      </p:sp>
      <p:sp>
        <p:nvSpPr>
          <p:cNvPr id="5" name="Shape 2"/>
          <p:cNvSpPr/>
          <p:nvPr/>
        </p:nvSpPr>
        <p:spPr>
          <a:xfrm>
            <a:off x="6287810" y="3482340"/>
            <a:ext cx="7540347" cy="650319"/>
          </a:xfrm>
          <a:prstGeom prst="rect">
            <a:avLst/>
          </a:prstGeom>
          <a:solidFill>
            <a:srgbClr val="FFFFFF">
              <a:alpha val="4000"/>
            </a:srgbClr>
          </a:solidFill>
          <a:ln/>
        </p:spPr>
      </p:sp>
      <p:sp>
        <p:nvSpPr>
          <p:cNvPr id="6" name="Text 3"/>
          <p:cNvSpPr/>
          <p:nvPr/>
        </p:nvSpPr>
        <p:spPr>
          <a:xfrm>
            <a:off x="6515457" y="362604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Algorithm</a:t>
            </a:r>
            <a:endParaRPr lang="en-US" sz="1750" dirty="0"/>
          </a:p>
        </p:txBody>
      </p:sp>
      <p:sp>
        <p:nvSpPr>
          <p:cNvPr id="7" name="Text 4"/>
          <p:cNvSpPr/>
          <p:nvPr/>
        </p:nvSpPr>
        <p:spPr>
          <a:xfrm>
            <a:off x="9032438" y="3626048"/>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Time Complexity</a:t>
            </a:r>
            <a:endParaRPr lang="en-US" sz="1750" dirty="0"/>
          </a:p>
        </p:txBody>
      </p:sp>
      <p:sp>
        <p:nvSpPr>
          <p:cNvPr id="8" name="Text 5"/>
          <p:cNvSpPr/>
          <p:nvPr/>
        </p:nvSpPr>
        <p:spPr>
          <a:xfrm>
            <a:off x="11545610" y="362604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Space Complexity</a:t>
            </a:r>
            <a:endParaRPr lang="en-US" sz="1750" dirty="0"/>
          </a:p>
        </p:txBody>
      </p:sp>
      <p:sp>
        <p:nvSpPr>
          <p:cNvPr id="9" name="Shape 6"/>
          <p:cNvSpPr/>
          <p:nvPr/>
        </p:nvSpPr>
        <p:spPr>
          <a:xfrm>
            <a:off x="6287810" y="4132659"/>
            <a:ext cx="7540347" cy="1013222"/>
          </a:xfrm>
          <a:prstGeom prst="rect">
            <a:avLst/>
          </a:prstGeom>
          <a:solidFill>
            <a:srgbClr val="000000">
              <a:alpha val="4000"/>
            </a:srgbClr>
          </a:solidFill>
          <a:ln/>
        </p:spPr>
      </p:sp>
      <p:sp>
        <p:nvSpPr>
          <p:cNvPr id="10" name="Text 7"/>
          <p:cNvSpPr/>
          <p:nvPr/>
        </p:nvSpPr>
        <p:spPr>
          <a:xfrm>
            <a:off x="6515457" y="4276368"/>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Kruskal's Algorithm</a:t>
            </a:r>
            <a:endParaRPr lang="en-US" sz="1750" dirty="0"/>
          </a:p>
        </p:txBody>
      </p:sp>
      <p:sp>
        <p:nvSpPr>
          <p:cNvPr id="11" name="Text 8"/>
          <p:cNvSpPr/>
          <p:nvPr/>
        </p:nvSpPr>
        <p:spPr>
          <a:xfrm>
            <a:off x="9032438" y="4276368"/>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O(E log E)</a:t>
            </a:r>
            <a:endParaRPr lang="en-US" sz="1750" dirty="0"/>
          </a:p>
        </p:txBody>
      </p:sp>
      <p:sp>
        <p:nvSpPr>
          <p:cNvPr id="12" name="Text 9"/>
          <p:cNvSpPr/>
          <p:nvPr/>
        </p:nvSpPr>
        <p:spPr>
          <a:xfrm>
            <a:off x="11545610" y="427636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O(E + V)</a:t>
            </a:r>
            <a:endParaRPr lang="en-US" sz="1750" dirty="0"/>
          </a:p>
        </p:txBody>
      </p:sp>
      <p:sp>
        <p:nvSpPr>
          <p:cNvPr id="13" name="Shape 10"/>
          <p:cNvSpPr/>
          <p:nvPr/>
        </p:nvSpPr>
        <p:spPr>
          <a:xfrm>
            <a:off x="6287810" y="5145881"/>
            <a:ext cx="7540347" cy="650319"/>
          </a:xfrm>
          <a:prstGeom prst="rect">
            <a:avLst/>
          </a:prstGeom>
          <a:solidFill>
            <a:srgbClr val="FFFFFF">
              <a:alpha val="4000"/>
            </a:srgbClr>
          </a:solidFill>
          <a:ln/>
        </p:spPr>
      </p:sp>
      <p:sp>
        <p:nvSpPr>
          <p:cNvPr id="14" name="Text 11"/>
          <p:cNvSpPr/>
          <p:nvPr/>
        </p:nvSpPr>
        <p:spPr>
          <a:xfrm>
            <a:off x="6515457" y="528959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Prim's Algorithm</a:t>
            </a:r>
            <a:endParaRPr lang="en-US" sz="1750" dirty="0"/>
          </a:p>
        </p:txBody>
      </p:sp>
      <p:sp>
        <p:nvSpPr>
          <p:cNvPr id="15" name="Text 12"/>
          <p:cNvSpPr/>
          <p:nvPr/>
        </p:nvSpPr>
        <p:spPr>
          <a:xfrm>
            <a:off x="9032438" y="5289590"/>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O(E log V)</a:t>
            </a:r>
            <a:endParaRPr lang="en-US" sz="1750" dirty="0"/>
          </a:p>
        </p:txBody>
      </p:sp>
      <p:sp>
        <p:nvSpPr>
          <p:cNvPr id="16" name="Text 13"/>
          <p:cNvSpPr/>
          <p:nvPr/>
        </p:nvSpPr>
        <p:spPr>
          <a:xfrm>
            <a:off x="11545610" y="528959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O(V + 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Space Complexity</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814513"/>
          </a:xfrm>
          <a:prstGeom prst="rect">
            <a:avLst/>
          </a:prstGeom>
        </p:spPr>
      </p:pic>
      <p:sp>
        <p:nvSpPr>
          <p:cNvPr id="5" name="Text 1"/>
          <p:cNvSpPr/>
          <p:nvPr/>
        </p:nvSpPr>
        <p:spPr>
          <a:xfrm>
            <a:off x="77544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Graph Representation</a:t>
            </a:r>
            <a:endParaRPr lang="en-US" sz="2200" dirty="0"/>
          </a:p>
        </p:txBody>
      </p:sp>
      <p:sp>
        <p:nvSpPr>
          <p:cNvPr id="6" name="Text 2"/>
          <p:cNvSpPr/>
          <p:nvPr/>
        </p:nvSpPr>
        <p:spPr>
          <a:xfrm>
            <a:off x="7754422" y="263473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Space used to store the graph, including vertices and edges.</a:t>
            </a:r>
            <a:endParaRPr lang="en-US" sz="1750" dirty="0"/>
          </a:p>
        </p:txBody>
      </p:sp>
      <p:pic>
        <p:nvPicPr>
          <p:cNvPr id="7" name="Image 2" descr="preencoded.png"/>
          <p:cNvPicPr>
            <a:picLocks noChangeAspect="1"/>
          </p:cNvPicPr>
          <p:nvPr/>
        </p:nvPicPr>
        <p:blipFill>
          <a:blip r:embed="rId5"/>
          <a:stretch>
            <a:fillRect/>
          </a:stretch>
        </p:blipFill>
        <p:spPr>
          <a:xfrm>
            <a:off x="6280190" y="3732014"/>
            <a:ext cx="1134070" cy="1814513"/>
          </a:xfrm>
          <a:prstGeom prst="rect">
            <a:avLst/>
          </a:prstGeom>
        </p:spPr>
      </p:pic>
      <p:sp>
        <p:nvSpPr>
          <p:cNvPr id="8" name="Text 3"/>
          <p:cNvSpPr/>
          <p:nvPr/>
        </p:nvSpPr>
        <p:spPr>
          <a:xfrm>
            <a:off x="77544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Edge Lists</a:t>
            </a:r>
            <a:endParaRPr lang="en-US" sz="2200" dirty="0"/>
          </a:p>
        </p:txBody>
      </p:sp>
      <p:sp>
        <p:nvSpPr>
          <p:cNvPr id="9" name="Text 4"/>
          <p:cNvSpPr/>
          <p:nvPr/>
        </p:nvSpPr>
        <p:spPr>
          <a:xfrm>
            <a:off x="7754422" y="444924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Space used to store the edges in the minimum spanning tree.</a:t>
            </a:r>
            <a:endParaRPr lang="en-US" sz="1750" dirty="0"/>
          </a:p>
        </p:txBody>
      </p:sp>
      <p:pic>
        <p:nvPicPr>
          <p:cNvPr id="10" name="Image 3" descr="preencoded.png"/>
          <p:cNvPicPr>
            <a:picLocks noChangeAspect="1"/>
          </p:cNvPicPr>
          <p:nvPr/>
        </p:nvPicPr>
        <p:blipFill>
          <a:blip r:embed="rId6"/>
          <a:stretch>
            <a:fillRect/>
          </a:stretch>
        </p:blipFill>
        <p:spPr>
          <a:xfrm>
            <a:off x="6280190" y="5546527"/>
            <a:ext cx="1134070" cy="1814513"/>
          </a:xfrm>
          <a:prstGeom prst="rect">
            <a:avLst/>
          </a:prstGeom>
        </p:spPr>
      </p:pic>
      <p:sp>
        <p:nvSpPr>
          <p:cNvPr id="11" name="Text 5"/>
          <p:cNvSpPr/>
          <p:nvPr/>
        </p:nvSpPr>
        <p:spPr>
          <a:xfrm>
            <a:off x="77544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Data Structures</a:t>
            </a:r>
            <a:endParaRPr lang="en-US" sz="2200" dirty="0"/>
          </a:p>
        </p:txBody>
      </p:sp>
      <p:sp>
        <p:nvSpPr>
          <p:cNvPr id="12" name="Text 6"/>
          <p:cNvSpPr/>
          <p:nvPr/>
        </p:nvSpPr>
        <p:spPr>
          <a:xfrm>
            <a:off x="77544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Space used by auxiliary data structures, such as sets or priority queues, in the algorithms.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8040" y="750927"/>
            <a:ext cx="5297805" cy="662226"/>
          </a:xfrm>
          <a:prstGeom prst="rect">
            <a:avLst/>
          </a:prstGeom>
          <a:noFill/>
          <a:ln/>
        </p:spPr>
        <p:txBody>
          <a:bodyPr wrap="none" lIns="0" tIns="0" rIns="0" bIns="0" rtlCol="0" anchor="t"/>
          <a:lstStyle/>
          <a:p>
            <a:pPr marL="0" indent="0">
              <a:lnSpc>
                <a:spcPts val="5200"/>
              </a:lnSpc>
              <a:buNone/>
            </a:pPr>
            <a:r>
              <a:rPr lang="en-US" sz="4150" dirty="0">
                <a:solidFill>
                  <a:srgbClr val="233E32"/>
                </a:solidFill>
                <a:latin typeface="Alice" pitchFamily="34" charset="0"/>
                <a:ea typeface="Alice" pitchFamily="34" charset="-122"/>
                <a:cs typeface="Alice" pitchFamily="34" charset="-120"/>
              </a:rPr>
              <a:t>Future Scope</a:t>
            </a:r>
            <a:endParaRPr lang="en-US" sz="4150" dirty="0"/>
          </a:p>
        </p:txBody>
      </p:sp>
      <p:pic>
        <p:nvPicPr>
          <p:cNvPr id="4" name="Image 1" descr="preencoded.png"/>
          <p:cNvPicPr>
            <a:picLocks noChangeAspect="1"/>
          </p:cNvPicPr>
          <p:nvPr/>
        </p:nvPicPr>
        <p:blipFill>
          <a:blip r:embed="rId4"/>
          <a:stretch>
            <a:fillRect/>
          </a:stretch>
        </p:blipFill>
        <p:spPr>
          <a:xfrm>
            <a:off x="6228040" y="1730931"/>
            <a:ext cx="529709" cy="529709"/>
          </a:xfrm>
          <a:prstGeom prst="rect">
            <a:avLst/>
          </a:prstGeom>
        </p:spPr>
      </p:pic>
      <p:sp>
        <p:nvSpPr>
          <p:cNvPr id="5" name="Text 1"/>
          <p:cNvSpPr/>
          <p:nvPr/>
        </p:nvSpPr>
        <p:spPr>
          <a:xfrm>
            <a:off x="6228040" y="2472452"/>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2C2821"/>
                </a:solidFill>
                <a:latin typeface="Alice" pitchFamily="34" charset="0"/>
                <a:ea typeface="Alice" pitchFamily="34" charset="-122"/>
                <a:cs typeface="Alice" pitchFamily="34" charset="-120"/>
              </a:rPr>
              <a:t>Dynamic Point Sets</a:t>
            </a:r>
            <a:endParaRPr lang="en-US" sz="2050" dirty="0"/>
          </a:p>
        </p:txBody>
      </p:sp>
      <p:sp>
        <p:nvSpPr>
          <p:cNvPr id="6" name="Text 2"/>
          <p:cNvSpPr/>
          <p:nvPr/>
        </p:nvSpPr>
        <p:spPr>
          <a:xfrm>
            <a:off x="6228040" y="2930604"/>
            <a:ext cx="3671411" cy="1356360"/>
          </a:xfrm>
          <a:prstGeom prst="rect">
            <a:avLst/>
          </a:prstGeom>
          <a:noFill/>
          <a:ln/>
        </p:spPr>
        <p:txBody>
          <a:bodyPr wrap="square" lIns="0" tIns="0" rIns="0" bIns="0" rtlCol="0" anchor="t"/>
          <a:lstStyle/>
          <a:p>
            <a:pPr marL="0" indent="0" algn="l">
              <a:lnSpc>
                <a:spcPts val="2650"/>
              </a:lnSpc>
              <a:buNone/>
            </a:pPr>
            <a:r>
              <a:rPr lang="en-US" sz="1650" dirty="0">
                <a:solidFill>
                  <a:srgbClr val="2C2821"/>
                </a:solidFill>
                <a:latin typeface="Lora" pitchFamily="34" charset="0"/>
                <a:ea typeface="Lora" pitchFamily="34" charset="-122"/>
                <a:cs typeface="Lora" pitchFamily="34" charset="-120"/>
              </a:rPr>
              <a:t>Consider a scenario where points are added or removed dynamically, requiring efficient updates to the minimum spanning tree.</a:t>
            </a:r>
            <a:endParaRPr lang="en-US" sz="1650" dirty="0"/>
          </a:p>
        </p:txBody>
      </p:sp>
      <p:pic>
        <p:nvPicPr>
          <p:cNvPr id="7" name="Image 2" descr="preencoded.png"/>
          <p:cNvPicPr>
            <a:picLocks noChangeAspect="1"/>
          </p:cNvPicPr>
          <p:nvPr/>
        </p:nvPicPr>
        <p:blipFill>
          <a:blip r:embed="rId5"/>
          <a:stretch>
            <a:fillRect/>
          </a:stretch>
        </p:blipFill>
        <p:spPr>
          <a:xfrm>
            <a:off x="10217229" y="1730931"/>
            <a:ext cx="529709" cy="529709"/>
          </a:xfrm>
          <a:prstGeom prst="rect">
            <a:avLst/>
          </a:prstGeom>
        </p:spPr>
      </p:pic>
      <p:sp>
        <p:nvSpPr>
          <p:cNvPr id="8" name="Text 3"/>
          <p:cNvSpPr/>
          <p:nvPr/>
        </p:nvSpPr>
        <p:spPr>
          <a:xfrm>
            <a:off x="10217229" y="2472452"/>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2C2821"/>
                </a:solidFill>
                <a:latin typeface="Alice" pitchFamily="34" charset="0"/>
                <a:ea typeface="Alice" pitchFamily="34" charset="-122"/>
                <a:cs typeface="Alice" pitchFamily="34" charset="-120"/>
              </a:rPr>
              <a:t>Weighted Edges</a:t>
            </a:r>
            <a:endParaRPr lang="en-US" sz="2050" dirty="0"/>
          </a:p>
        </p:txBody>
      </p:sp>
      <p:sp>
        <p:nvSpPr>
          <p:cNvPr id="9" name="Text 4"/>
          <p:cNvSpPr/>
          <p:nvPr/>
        </p:nvSpPr>
        <p:spPr>
          <a:xfrm>
            <a:off x="10217229" y="2930604"/>
            <a:ext cx="3671530" cy="1356360"/>
          </a:xfrm>
          <a:prstGeom prst="rect">
            <a:avLst/>
          </a:prstGeom>
          <a:noFill/>
          <a:ln/>
        </p:spPr>
        <p:txBody>
          <a:bodyPr wrap="square" lIns="0" tIns="0" rIns="0" bIns="0" rtlCol="0" anchor="t"/>
          <a:lstStyle/>
          <a:p>
            <a:pPr marL="0" indent="0" algn="l">
              <a:lnSpc>
                <a:spcPts val="2650"/>
              </a:lnSpc>
              <a:buNone/>
            </a:pPr>
            <a:r>
              <a:rPr lang="en-US" sz="1650" dirty="0">
                <a:solidFill>
                  <a:srgbClr val="2C2821"/>
                </a:solidFill>
                <a:latin typeface="Lora" pitchFamily="34" charset="0"/>
                <a:ea typeface="Lora" pitchFamily="34" charset="-122"/>
                <a:cs typeface="Lora" pitchFamily="34" charset="-120"/>
              </a:rPr>
              <a:t>Explore extensions where edge weights represent different factors, like travel time or data transfer capacity.</a:t>
            </a:r>
            <a:endParaRPr lang="en-US" sz="1650" dirty="0"/>
          </a:p>
        </p:txBody>
      </p:sp>
      <p:pic>
        <p:nvPicPr>
          <p:cNvPr id="10" name="Image 3" descr="preencoded.png"/>
          <p:cNvPicPr>
            <a:picLocks noChangeAspect="1"/>
          </p:cNvPicPr>
          <p:nvPr/>
        </p:nvPicPr>
        <p:blipFill>
          <a:blip r:embed="rId6"/>
          <a:stretch>
            <a:fillRect/>
          </a:stretch>
        </p:blipFill>
        <p:spPr>
          <a:xfrm>
            <a:off x="6228040" y="4922639"/>
            <a:ext cx="529709" cy="529709"/>
          </a:xfrm>
          <a:prstGeom prst="rect">
            <a:avLst/>
          </a:prstGeom>
        </p:spPr>
      </p:pic>
      <p:sp>
        <p:nvSpPr>
          <p:cNvPr id="11" name="Text 5"/>
          <p:cNvSpPr/>
          <p:nvPr/>
        </p:nvSpPr>
        <p:spPr>
          <a:xfrm>
            <a:off x="6228040" y="5664160"/>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2C2821"/>
                </a:solidFill>
                <a:latin typeface="Alice" pitchFamily="34" charset="0"/>
                <a:ea typeface="Alice" pitchFamily="34" charset="-122"/>
                <a:cs typeface="Alice" pitchFamily="34" charset="-120"/>
              </a:rPr>
              <a:t>3D Space</a:t>
            </a:r>
            <a:endParaRPr lang="en-US" sz="2050" dirty="0"/>
          </a:p>
        </p:txBody>
      </p:sp>
      <p:sp>
        <p:nvSpPr>
          <p:cNvPr id="12" name="Text 6"/>
          <p:cNvSpPr/>
          <p:nvPr/>
        </p:nvSpPr>
        <p:spPr>
          <a:xfrm>
            <a:off x="6228040" y="6122313"/>
            <a:ext cx="3671411" cy="1017270"/>
          </a:xfrm>
          <a:prstGeom prst="rect">
            <a:avLst/>
          </a:prstGeom>
          <a:noFill/>
          <a:ln/>
        </p:spPr>
        <p:txBody>
          <a:bodyPr wrap="square" lIns="0" tIns="0" rIns="0" bIns="0" rtlCol="0" anchor="t"/>
          <a:lstStyle/>
          <a:p>
            <a:pPr marL="0" indent="0" algn="l">
              <a:lnSpc>
                <a:spcPts val="2650"/>
              </a:lnSpc>
              <a:buNone/>
            </a:pPr>
            <a:r>
              <a:rPr lang="en-US" sz="1650" dirty="0">
                <a:solidFill>
                  <a:srgbClr val="2C2821"/>
                </a:solidFill>
                <a:latin typeface="Lora" pitchFamily="34" charset="0"/>
                <a:ea typeface="Lora" pitchFamily="34" charset="-122"/>
                <a:cs typeface="Lora" pitchFamily="34" charset="-120"/>
              </a:rPr>
              <a:t>Extend the problem to three-dimensional space, where points are located in a 3D environment.</a:t>
            </a:r>
            <a:endParaRPr lang="en-US" sz="1650" dirty="0"/>
          </a:p>
        </p:txBody>
      </p:sp>
      <p:pic>
        <p:nvPicPr>
          <p:cNvPr id="13" name="Image 4" descr="preencoded.png"/>
          <p:cNvPicPr>
            <a:picLocks noChangeAspect="1"/>
          </p:cNvPicPr>
          <p:nvPr/>
        </p:nvPicPr>
        <p:blipFill>
          <a:blip r:embed="rId7"/>
          <a:stretch>
            <a:fillRect/>
          </a:stretch>
        </p:blipFill>
        <p:spPr>
          <a:xfrm>
            <a:off x="10217229" y="4922639"/>
            <a:ext cx="529709" cy="529709"/>
          </a:xfrm>
          <a:prstGeom prst="rect">
            <a:avLst/>
          </a:prstGeom>
        </p:spPr>
      </p:pic>
      <p:sp>
        <p:nvSpPr>
          <p:cNvPr id="14" name="Text 7"/>
          <p:cNvSpPr/>
          <p:nvPr/>
        </p:nvSpPr>
        <p:spPr>
          <a:xfrm>
            <a:off x="10217229" y="5664160"/>
            <a:ext cx="2729032" cy="331113"/>
          </a:xfrm>
          <a:prstGeom prst="rect">
            <a:avLst/>
          </a:prstGeom>
          <a:noFill/>
          <a:ln/>
        </p:spPr>
        <p:txBody>
          <a:bodyPr wrap="none" lIns="0" tIns="0" rIns="0" bIns="0" rtlCol="0" anchor="t"/>
          <a:lstStyle/>
          <a:p>
            <a:pPr marL="0" indent="0" algn="l">
              <a:lnSpc>
                <a:spcPts val="2600"/>
              </a:lnSpc>
              <a:buNone/>
            </a:pPr>
            <a:r>
              <a:rPr lang="en-US" sz="2050" dirty="0">
                <a:solidFill>
                  <a:srgbClr val="2C2821"/>
                </a:solidFill>
                <a:latin typeface="Alice" pitchFamily="34" charset="0"/>
                <a:ea typeface="Alice" pitchFamily="34" charset="-122"/>
                <a:cs typeface="Alice" pitchFamily="34" charset="-120"/>
              </a:rPr>
              <a:t>Real-world Constraints</a:t>
            </a:r>
            <a:endParaRPr lang="en-US" sz="2050" dirty="0"/>
          </a:p>
        </p:txBody>
      </p:sp>
      <p:sp>
        <p:nvSpPr>
          <p:cNvPr id="15" name="Text 8"/>
          <p:cNvSpPr/>
          <p:nvPr/>
        </p:nvSpPr>
        <p:spPr>
          <a:xfrm>
            <a:off x="10217229" y="6122313"/>
            <a:ext cx="3671530" cy="1356360"/>
          </a:xfrm>
          <a:prstGeom prst="rect">
            <a:avLst/>
          </a:prstGeom>
          <a:noFill/>
          <a:ln/>
        </p:spPr>
        <p:txBody>
          <a:bodyPr wrap="square" lIns="0" tIns="0" rIns="0" bIns="0" rtlCol="0" anchor="t"/>
          <a:lstStyle/>
          <a:p>
            <a:pPr marL="0" indent="0" algn="l">
              <a:lnSpc>
                <a:spcPts val="2650"/>
              </a:lnSpc>
              <a:buNone/>
            </a:pPr>
            <a:r>
              <a:rPr lang="en-US" sz="1650" dirty="0">
                <a:solidFill>
                  <a:srgbClr val="2C2821"/>
                </a:solidFill>
                <a:latin typeface="Lora" pitchFamily="34" charset="0"/>
                <a:ea typeface="Lora" pitchFamily="34" charset="-122"/>
                <a:cs typeface="Lora" pitchFamily="34" charset="-120"/>
              </a:rPr>
              <a:t>Incorporate real-world constraints, such as limited resources, capacity limitations, and geographical restrictions.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626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Conclusion</a:t>
            </a:r>
            <a:endParaRPr lang="en-US" sz="4450" dirty="0"/>
          </a:p>
        </p:txBody>
      </p:sp>
      <p:sp>
        <p:nvSpPr>
          <p:cNvPr id="4" name="Shape 1"/>
          <p:cNvSpPr/>
          <p:nvPr/>
        </p:nvSpPr>
        <p:spPr>
          <a:xfrm>
            <a:off x="6280190" y="2311598"/>
            <a:ext cx="3664863" cy="2758559"/>
          </a:xfrm>
          <a:prstGeom prst="roundRect">
            <a:avLst>
              <a:gd name="adj" fmla="val 1233"/>
            </a:avLst>
          </a:prstGeom>
          <a:solidFill>
            <a:srgbClr val="F0EDE6"/>
          </a:solidFill>
          <a:ln/>
        </p:spPr>
      </p:sp>
      <p:sp>
        <p:nvSpPr>
          <p:cNvPr id="5" name="Text 2"/>
          <p:cNvSpPr/>
          <p:nvPr/>
        </p:nvSpPr>
        <p:spPr>
          <a:xfrm>
            <a:off x="6507004" y="25384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Key Takeaways</a:t>
            </a:r>
            <a:endParaRPr lang="en-US" sz="2200" dirty="0"/>
          </a:p>
        </p:txBody>
      </p:sp>
      <p:sp>
        <p:nvSpPr>
          <p:cNvPr id="6" name="Text 3"/>
          <p:cNvSpPr/>
          <p:nvPr/>
        </p:nvSpPr>
        <p:spPr>
          <a:xfrm>
            <a:off x="6507004" y="3028831"/>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Minimum spanning tree algorithms like Kruskal's and Prim's are effective for finding the minimum cost to connect two groups of points.</a:t>
            </a:r>
            <a:endParaRPr lang="en-US" sz="1750" dirty="0"/>
          </a:p>
        </p:txBody>
      </p:sp>
      <p:sp>
        <p:nvSpPr>
          <p:cNvPr id="7" name="Shape 4"/>
          <p:cNvSpPr/>
          <p:nvPr/>
        </p:nvSpPr>
        <p:spPr>
          <a:xfrm>
            <a:off x="10171867" y="2311598"/>
            <a:ext cx="3664863" cy="2758559"/>
          </a:xfrm>
          <a:prstGeom prst="roundRect">
            <a:avLst>
              <a:gd name="adj" fmla="val 1233"/>
            </a:avLst>
          </a:prstGeom>
          <a:solidFill>
            <a:srgbClr val="F0EDE6"/>
          </a:solidFill>
          <a:ln/>
        </p:spPr>
      </p:sp>
      <p:sp>
        <p:nvSpPr>
          <p:cNvPr id="8" name="Text 5"/>
          <p:cNvSpPr/>
          <p:nvPr/>
        </p:nvSpPr>
        <p:spPr>
          <a:xfrm>
            <a:off x="10398681" y="25384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Complexity Analysis</a:t>
            </a:r>
            <a:endParaRPr lang="en-US" sz="2200" dirty="0"/>
          </a:p>
        </p:txBody>
      </p:sp>
      <p:sp>
        <p:nvSpPr>
          <p:cNvPr id="9" name="Text 6"/>
          <p:cNvSpPr/>
          <p:nvPr/>
        </p:nvSpPr>
        <p:spPr>
          <a:xfrm>
            <a:off x="10398681" y="3028831"/>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These algorithms exhibit logarithmic time complexity, making them suitable for efficient solutions.</a:t>
            </a:r>
            <a:endParaRPr lang="en-US" sz="1750" dirty="0"/>
          </a:p>
        </p:txBody>
      </p:sp>
      <p:sp>
        <p:nvSpPr>
          <p:cNvPr id="10" name="Shape 7"/>
          <p:cNvSpPr/>
          <p:nvPr/>
        </p:nvSpPr>
        <p:spPr>
          <a:xfrm>
            <a:off x="6280190" y="5296972"/>
            <a:ext cx="7556421" cy="1669852"/>
          </a:xfrm>
          <a:prstGeom prst="roundRect">
            <a:avLst>
              <a:gd name="adj" fmla="val 2038"/>
            </a:avLst>
          </a:prstGeom>
          <a:solidFill>
            <a:srgbClr val="F0EDE6"/>
          </a:solidFill>
          <a:ln/>
        </p:spPr>
      </p:sp>
      <p:sp>
        <p:nvSpPr>
          <p:cNvPr id="11" name="Text 8"/>
          <p:cNvSpPr/>
          <p:nvPr/>
        </p:nvSpPr>
        <p:spPr>
          <a:xfrm>
            <a:off x="6507004" y="552378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Future Directions</a:t>
            </a:r>
            <a:endParaRPr lang="en-US" sz="2200" dirty="0"/>
          </a:p>
        </p:txBody>
      </p:sp>
      <p:sp>
        <p:nvSpPr>
          <p:cNvPr id="12" name="Text 9"/>
          <p:cNvSpPr/>
          <p:nvPr/>
        </p:nvSpPr>
        <p:spPr>
          <a:xfrm>
            <a:off x="6507004" y="6014204"/>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Future research can explore extensions and variations of the problem, incorporating real-world constraints and complexities.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694</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Lora</vt:lpstr>
      <vt:lpstr>Arial</vt:lpstr>
      <vt:lpstr>Alice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suthesan vj</cp:lastModifiedBy>
  <cp:revision>2</cp:revision>
  <dcterms:created xsi:type="dcterms:W3CDTF">2024-09-12T03:19:30Z</dcterms:created>
  <dcterms:modified xsi:type="dcterms:W3CDTF">2024-09-12T05:24:30Z</dcterms:modified>
</cp:coreProperties>
</file>